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310" r:id="rId2"/>
    <p:sldId id="313" r:id="rId3"/>
    <p:sldId id="319" r:id="rId4"/>
    <p:sldId id="320" r:id="rId5"/>
    <p:sldId id="321" r:id="rId6"/>
    <p:sldId id="324" r:id="rId7"/>
    <p:sldId id="345" r:id="rId8"/>
    <p:sldId id="356" r:id="rId9"/>
    <p:sldId id="322" r:id="rId10"/>
    <p:sldId id="323" r:id="rId11"/>
    <p:sldId id="357" r:id="rId12"/>
    <p:sldId id="325" r:id="rId13"/>
    <p:sldId id="326" r:id="rId14"/>
    <p:sldId id="342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41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  <a:srgbClr val="E6960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398" y="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E5D4C71-167B-4846-A6E4-E57D15167E80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9E213EE-CCE9-4E56-A365-7F4514433A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354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A05F9-ABF7-424E-A890-5D62F8BD130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034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213EE-CCE9-4E56-A365-7F4514433A5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517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C748B4-DAF7-43D6-9FF5-7583DD1F9568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5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B390-158A-4689-93E7-6EADE583E07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785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E04-8767-4301-8A43-473AAB95649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552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765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98753-AB06-4C7D-A8FD-39E78E80776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589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1DD04-2898-451D-9C20-0F6DC36DCF6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32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506-89B8-4D2B-8903-B05C7457E3F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751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043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5849-C61B-4B86-A400-D7B1645C527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4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526-7B76-481B-B59F-E074B6B47B2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797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81795-10FD-4D5F-A599-41B3A4CBEE9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293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E7C94-2056-48DF-BFF9-60C4DB570EEA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233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1967-F392-4524-80F0-12D977F00D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97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26000"/>
            <a:lum/>
          </a:blip>
          <a:srcRect/>
          <a:stretch>
            <a:fillRect l="2000" t="-1000" r="5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softEdge rad="1397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6655-B9FA-45DA-94E3-9A2654AB5976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88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914401"/>
            <a:ext cx="7772400" cy="1470025"/>
          </a:xfrm>
        </p:spPr>
        <p:txBody>
          <a:bodyPr>
            <a:noAutofit/>
          </a:bodyPr>
          <a:lstStyle/>
          <a:p>
            <a:r>
              <a:rPr lang="en-US" sz="3500" dirty="0"/>
              <a:t>Name of </a:t>
            </a:r>
            <a:r>
              <a:rPr lang="en-US" sz="3500" dirty="0" err="1" smtClean="0"/>
              <a:t>Project:MKSP</a:t>
            </a:r>
            <a:r>
              <a:rPr lang="en-US" sz="3500" dirty="0" smtClean="0"/>
              <a:t>-NTFP-Annapurna ½ acre crop model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Name of PIA: </a:t>
            </a:r>
            <a:r>
              <a:rPr lang="en-US" sz="3500" dirty="0" err="1" smtClean="0"/>
              <a:t>Jattu</a:t>
            </a:r>
            <a:r>
              <a:rPr lang="en-US" sz="3500" dirty="0" smtClean="0"/>
              <a:t> Trust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83" y="3435439"/>
            <a:ext cx="5577625" cy="2362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Intervention state: </a:t>
            </a:r>
            <a:r>
              <a:rPr lang="en-US" dirty="0" err="1" smtClean="0"/>
              <a:t>Andhrapradesh</a:t>
            </a:r>
            <a:endParaRPr lang="en-US" dirty="0" smtClean="0"/>
          </a:p>
          <a:p>
            <a:pPr algn="l"/>
            <a:r>
              <a:rPr lang="en-US" dirty="0" smtClean="0"/>
              <a:t>Intervention district/(s): </a:t>
            </a:r>
            <a:r>
              <a:rPr lang="en-US" dirty="0" err="1" smtClean="0"/>
              <a:t>Vizianagaram</a:t>
            </a:r>
            <a:endParaRPr lang="en-US" dirty="0" smtClean="0"/>
          </a:p>
          <a:p>
            <a:pPr algn="l"/>
            <a:r>
              <a:rPr lang="en-US" dirty="0" smtClean="0"/>
              <a:t>No. of Intervention </a:t>
            </a:r>
            <a:r>
              <a:rPr lang="en-US" dirty="0" err="1" smtClean="0"/>
              <a:t>Mandals</a:t>
            </a:r>
            <a:r>
              <a:rPr lang="en-US" dirty="0" smtClean="0"/>
              <a:t> (Plan):6</a:t>
            </a:r>
          </a:p>
          <a:p>
            <a:pPr algn="l"/>
            <a:r>
              <a:rPr lang="en-US" dirty="0" smtClean="0"/>
              <a:t>No. of intervention villages:150</a:t>
            </a:r>
          </a:p>
          <a:p>
            <a:pPr algn="l"/>
            <a:r>
              <a:rPr lang="en-US" dirty="0" smtClean="0"/>
              <a:t>Total Project cost (3years):5.61 </a:t>
            </a:r>
            <a:r>
              <a:rPr lang="en-US" dirty="0" err="1" smtClean="0"/>
              <a:t>crores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47008" y="3432219"/>
            <a:ext cx="58470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to be covered (3years):3000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 at the end of current quarter  (2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quarter)                          1463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SC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          68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ST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covered:       1322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Minority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covered:  0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Others: 				            73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67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79549" y="0"/>
            <a:ext cx="10882648" cy="824459"/>
          </a:xfrm>
        </p:spPr>
        <p:txBody>
          <a:bodyPr/>
          <a:lstStyle/>
          <a:p>
            <a:r>
              <a:rPr lang="en-US" sz="3200" dirty="0"/>
              <a:t>Community institution architecture proposed for MKSP…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4358570"/>
              </p:ext>
            </p:extLst>
          </p:nvPr>
        </p:nvGraphicFramePr>
        <p:xfrm>
          <a:off x="523275" y="779491"/>
          <a:ext cx="10972802" cy="5594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3166"/>
                <a:gridCol w="2025555"/>
                <a:gridCol w="1812022"/>
                <a:gridCol w="2903392"/>
                <a:gridCol w="1928667"/>
              </a:tblGrid>
              <a:tr h="11114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Generic women institutions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Livelihoods based institutions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Interface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/Coordination mechanism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Activities undertaken by LH institutions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76232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Village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SHGs</a:t>
                      </a:r>
                    </a:p>
                    <a:p>
                      <a:pPr algn="l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150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Annapurna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pantala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Sangams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  CRP  organize weekly meetings at village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level</a:t>
                      </a:r>
                    </a:p>
                    <a:p>
                      <a:pPr algn="l" fontAlgn="b"/>
                      <a:endParaRPr lang="en-US" sz="11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Promotes  Annapurna crop models. Build capacities on pre and post harvesting techniques and Collects village level produces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GP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75831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Cluster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8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 professional (cluster</a:t>
                      </a:r>
                      <a:r>
                        <a:rPr lang="en-IN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1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IN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ordinator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)co-ordinate</a:t>
                      </a:r>
                      <a:r>
                        <a:rPr lang="en-IN" sz="11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Block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159375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District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1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en-IN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manager/Senior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professional  co-ordinate  MACS .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 , handling </a:t>
                      </a:r>
                      <a:r>
                        <a:rPr lang="en-GB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greviences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documentation of best practices</a:t>
                      </a: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co-ordinate all 8 cluster federations.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400" marR="152400" marT="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State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74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4472" y="0"/>
            <a:ext cx="9123528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Physical progress- SA/NTFP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1467161"/>
              </p:ext>
            </p:extLst>
          </p:nvPr>
        </p:nvGraphicFramePr>
        <p:xfrm>
          <a:off x="126610" y="914401"/>
          <a:ext cx="11830929" cy="555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32"/>
                <a:gridCol w="1275009"/>
                <a:gridCol w="901521"/>
                <a:gridCol w="1424977"/>
                <a:gridCol w="1611311"/>
                <a:gridCol w="1284079"/>
              </a:tblGrid>
              <a:tr h="1169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67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covered-SA/NTFP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             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60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NRLM compliant SHGs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5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completed on SA/NTFP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2448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Producer groups formed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Village level,7Cluster level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the fold of PGs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1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No. of HHs adopting SA/NTFP practices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8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79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            _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_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97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used for training-SA/NTFP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F839-7070-4E51-ABFE-0870A02ED1A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2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39755"/>
          </a:xfrm>
        </p:spPr>
        <p:txBody>
          <a:bodyPr/>
          <a:lstStyle/>
          <a:p>
            <a:pPr algn="l"/>
            <a:r>
              <a:rPr lang="en-US" sz="3600" b="1" i="1" dirty="0"/>
              <a:t>Physical progress</a:t>
            </a:r>
            <a:r>
              <a:rPr lang="en-US" sz="3200" dirty="0"/>
              <a:t>-CRP creation-SA/NTFP/Livestock activities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4075861"/>
              </p:ext>
            </p:extLst>
          </p:nvPr>
        </p:nvGraphicFramePr>
        <p:xfrm>
          <a:off x="437882" y="1339755"/>
          <a:ext cx="11243255" cy="4971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6693"/>
                <a:gridCol w="1275008"/>
                <a:gridCol w="991673"/>
                <a:gridCol w="1275009"/>
                <a:gridCol w="1758668"/>
                <a:gridCol w="1976204"/>
              </a:tblGrid>
              <a:tr h="12213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 Target 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0406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identified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80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15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CRPs trained and deployed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630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training modules developed for CRP training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34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03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367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No. of trainee days of training for CRPs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16F4-F09A-4907-ACE5-4D5CB1B429B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98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66800"/>
          </a:xfrm>
        </p:spPr>
        <p:txBody>
          <a:bodyPr/>
          <a:lstStyle/>
          <a:p>
            <a:r>
              <a:rPr lang="en-US" dirty="0" smtClean="0"/>
              <a:t>MKSP Progress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4782285"/>
              </p:ext>
            </p:extLst>
          </p:nvPr>
        </p:nvGraphicFramePr>
        <p:xfrm>
          <a:off x="640377" y="1852244"/>
          <a:ext cx="10831134" cy="3533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0130"/>
                <a:gridCol w="1456042"/>
                <a:gridCol w="1298022"/>
                <a:gridCol w="1298022"/>
                <a:gridCol w="1763351"/>
                <a:gridCol w="1175567"/>
              </a:tblGrid>
              <a:tr h="20074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76282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for Kharif season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6282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practices for Rabi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       537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EB63-FADC-4DAB-BADE-B8D6CD73D882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41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Output measurement…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39679498"/>
              </p:ext>
            </p:extLst>
          </p:nvPr>
        </p:nvGraphicFramePr>
        <p:xfrm>
          <a:off x="295421" y="1371600"/>
          <a:ext cx="11648051" cy="5043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812"/>
                <a:gridCol w="2702787"/>
                <a:gridCol w="2548439"/>
                <a:gridCol w="2912013"/>
              </a:tblGrid>
              <a:tr h="6822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Parameters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 Status as per baseline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Current status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increase over baseline</a:t>
                      </a:r>
                      <a:endParaRPr lang="en-US" sz="2000" dirty="0"/>
                    </a:p>
                  </a:txBody>
                  <a:tcPr/>
                </a:tc>
              </a:tr>
              <a:tr h="91436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volume of </a:t>
                      </a:r>
                      <a:r>
                        <a:rPr lang="en-US" sz="1800" b="1" i="1" dirty="0" smtClean="0"/>
                        <a:t>Major crop-</a:t>
                      </a:r>
                      <a:r>
                        <a:rPr lang="en-US" sz="1800" dirty="0" smtClean="0"/>
                        <a:t>output/NTFP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1" i="1" baseline="0" dirty="0" smtClean="0"/>
                        <a:t>(Major product) </a:t>
                      </a:r>
                      <a:r>
                        <a:rPr lang="en-US" sz="1800" dirty="0" smtClean="0"/>
                        <a:t>produced (quintals)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Practised</a:t>
                      </a:r>
                      <a:r>
                        <a:rPr lang="en-US" dirty="0" smtClean="0"/>
                        <a:t>  only mono cropping</a:t>
                      </a:r>
                      <a:r>
                        <a:rPr lang="en-US" baseline="0" dirty="0" smtClean="0"/>
                        <a:t>. 40% of fields remaining were barren lands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 mixed crops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100% </a:t>
                      </a:r>
                      <a:endParaRPr lang="en-US" dirty="0"/>
                    </a:p>
                  </a:txBody>
                  <a:tcPr/>
                </a:tc>
              </a:tr>
              <a:tr h="113705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Gross</a:t>
                      </a:r>
                      <a:r>
                        <a:rPr lang="en-US" sz="1800" baseline="0" dirty="0" smtClean="0"/>
                        <a:t> output of </a:t>
                      </a:r>
                      <a:r>
                        <a:rPr lang="en-US" sz="1800" baseline="0" dirty="0" err="1" smtClean="0"/>
                        <a:t>agri</a:t>
                      </a:r>
                      <a:r>
                        <a:rPr lang="en-US" sz="1800" baseline="0" dirty="0" smtClean="0"/>
                        <a:t>-intervention </a:t>
                      </a:r>
                      <a:r>
                        <a:rPr lang="en-US" sz="1800" b="1" i="1" baseline="0" dirty="0" smtClean="0"/>
                        <a:t>(Major Crop) only</a:t>
                      </a:r>
                      <a:r>
                        <a:rPr lang="en-US" sz="1800" baseline="0" dirty="0" smtClean="0"/>
                        <a:t>/NTFP activity (in Rs. Lakhs)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3705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</a:t>
                      </a:r>
                      <a:r>
                        <a:rPr lang="en-US" sz="1800" baseline="0" dirty="0" smtClean="0"/>
                        <a:t> of crops /NTFP produce marketed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Only lemon grass marketed through collective marketing. Remarks : ½ Acre</a:t>
                      </a:r>
                      <a:r>
                        <a:rPr lang="en-US" sz="1400" baseline="0" dirty="0" smtClean="0"/>
                        <a:t> Annapurna crop model objective is improve food security among families</a:t>
                      </a:r>
                      <a:endParaRPr lang="en-US" sz="1400" dirty="0"/>
                    </a:p>
                  </a:txBody>
                  <a:tcPr/>
                </a:tc>
              </a:tr>
              <a:tr h="8771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 of </a:t>
                      </a:r>
                      <a:r>
                        <a:rPr lang="en-US" sz="1800" dirty="0" err="1" smtClean="0"/>
                        <a:t>Mahila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Kisan</a:t>
                      </a:r>
                      <a:r>
                        <a:rPr lang="en-US" sz="1800" dirty="0" smtClean="0"/>
                        <a:t> benefited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Gained food security among them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5B0F-8655-4AF3-9012-B85A67FD821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13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48097" y="6069724"/>
            <a:ext cx="5533696" cy="551793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SERP AP </a:t>
            </a:r>
            <a:r>
              <a:rPr lang="en-US" sz="1500" dirty="0" err="1" smtClean="0">
                <a:solidFill>
                  <a:schemeClr val="tx1"/>
                </a:solidFill>
              </a:rPr>
              <a:t>Gov.of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Andhrapradesh</a:t>
            </a:r>
            <a:r>
              <a:rPr lang="en-US" sz="1500" dirty="0" smtClean="0">
                <a:solidFill>
                  <a:schemeClr val="tx1"/>
                </a:solidFill>
              </a:rPr>
              <a:t> Advisor </a:t>
            </a:r>
            <a:r>
              <a:rPr lang="en-US" sz="1500" dirty="0" err="1" smtClean="0">
                <a:solidFill>
                  <a:schemeClr val="tx1"/>
                </a:solidFill>
              </a:rPr>
              <a:t>Smt</a:t>
            </a:r>
            <a:r>
              <a:rPr lang="en-US" sz="1500" dirty="0" smtClean="0">
                <a:solidFill>
                  <a:schemeClr val="tx1"/>
                </a:solidFill>
              </a:rPr>
              <a:t> C.S </a:t>
            </a:r>
            <a:r>
              <a:rPr lang="en-US" sz="1500" dirty="0" err="1" smtClean="0">
                <a:solidFill>
                  <a:schemeClr val="tx1"/>
                </a:solidFill>
              </a:rPr>
              <a:t>Ramalaxmi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Rtd</a:t>
            </a:r>
            <a:r>
              <a:rPr lang="en-US" sz="1500" dirty="0" smtClean="0">
                <a:solidFill>
                  <a:schemeClr val="tx1"/>
                </a:solidFill>
              </a:rPr>
              <a:t> IFS Visiting Annapurna models in </a:t>
            </a:r>
            <a:r>
              <a:rPr lang="en-US" sz="1500" dirty="0" err="1" smtClean="0">
                <a:solidFill>
                  <a:schemeClr val="tx1"/>
                </a:solidFill>
              </a:rPr>
              <a:t>sundaraiah</a:t>
            </a:r>
            <a:r>
              <a:rPr lang="en-US" sz="1500" dirty="0" smtClean="0">
                <a:solidFill>
                  <a:schemeClr val="tx1"/>
                </a:solidFill>
              </a:rPr>
              <a:t> Nagar  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C:\Documents and Settings\Jattu Trust\Desktop\Review\DSC_0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831" y="993229"/>
            <a:ext cx="5517932" cy="4947744"/>
          </a:xfrm>
          <a:prstGeom prst="rect">
            <a:avLst/>
          </a:prstGeom>
          <a:noFill/>
        </p:spPr>
      </p:pic>
      <p:pic>
        <p:nvPicPr>
          <p:cNvPr id="2050" name="Picture 2" descr="F:\Desktop\Review\DSC_01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1615" y="1019202"/>
            <a:ext cx="5486400" cy="4890256"/>
          </a:xfrm>
          <a:prstGeom prst="rect">
            <a:avLst/>
          </a:prstGeom>
          <a:noFill/>
        </p:spPr>
      </p:pic>
      <p:sp>
        <p:nvSpPr>
          <p:cNvPr id="8" name="Footer Placeholder 3"/>
          <p:cNvSpPr txBox="1">
            <a:spLocks/>
          </p:cNvSpPr>
          <p:nvPr/>
        </p:nvSpPr>
        <p:spPr>
          <a:xfrm>
            <a:off x="659416" y="62091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District collector Sri MM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Nayak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IAS Visiting public disclosures in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Jattu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Trust office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91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49814" y="6261757"/>
            <a:ext cx="4114800" cy="365125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Preparation of </a:t>
            </a:r>
            <a:r>
              <a:rPr lang="en-US" sz="1500" dirty="0" err="1" smtClean="0">
                <a:solidFill>
                  <a:schemeClr val="tx1"/>
                </a:solidFill>
              </a:rPr>
              <a:t>Neemastram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 descr="C:\Documents and Settings\Jattu Trust\Desktop\Review\DSC00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493" y="851338"/>
            <a:ext cx="5661932" cy="5155324"/>
          </a:xfrm>
          <a:prstGeom prst="rect">
            <a:avLst/>
          </a:prstGeom>
          <a:noFill/>
        </p:spPr>
      </p:pic>
      <p:pic>
        <p:nvPicPr>
          <p:cNvPr id="5123" name="Picture 3" descr="C:\Documents and Settings\Jattu Trust\Desktop\Review\DSC009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5385" y="739650"/>
            <a:ext cx="5171090" cy="5330074"/>
          </a:xfrm>
          <a:prstGeom prst="rect">
            <a:avLst/>
          </a:prstGeom>
          <a:noFill/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1037800" y="62722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Annapurna Pantala sangam Producer group at Village level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011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8229600" cy="1600200"/>
          </a:xfrm>
        </p:spPr>
        <p:txBody>
          <a:bodyPr/>
          <a:lstStyle/>
          <a:p>
            <a:r>
              <a:rPr lang="en-US" dirty="0" smtClean="0"/>
              <a:t>Physical progress-Livestock activities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7279" y="2895601"/>
            <a:ext cx="10161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Total No</a:t>
            </a:r>
            <a:r>
              <a:rPr lang="en-US" sz="2400" dirty="0"/>
              <a:t>. of </a:t>
            </a:r>
            <a:r>
              <a:rPr lang="en-US" sz="2400" dirty="0" err="1"/>
              <a:t>Mahila</a:t>
            </a:r>
            <a:r>
              <a:rPr lang="en-US" sz="2400" dirty="0"/>
              <a:t> </a:t>
            </a:r>
            <a:r>
              <a:rPr lang="en-US" sz="2400" dirty="0" err="1"/>
              <a:t>Kisan</a:t>
            </a:r>
            <a:r>
              <a:rPr lang="en-US" sz="2400" dirty="0"/>
              <a:t> covered till date: </a:t>
            </a:r>
            <a:r>
              <a:rPr lang="en-US" sz="2400" dirty="0" smtClean="0"/>
              <a:t>1463</a:t>
            </a:r>
            <a:endParaRPr lang="en-US" sz="2400" dirty="0"/>
          </a:p>
          <a:p>
            <a:r>
              <a:rPr lang="en-US" sz="2400" dirty="0"/>
              <a:t>Total no. of HHs covered till </a:t>
            </a:r>
            <a:r>
              <a:rPr lang="en-US" sz="2400" dirty="0" smtClean="0"/>
              <a:t>date:1463</a:t>
            </a:r>
            <a:endParaRPr lang="en-US" sz="2400" dirty="0"/>
          </a:p>
          <a:p>
            <a:r>
              <a:rPr lang="en-US" sz="2400" dirty="0"/>
              <a:t>Total No. of Producer Groups </a:t>
            </a:r>
            <a:r>
              <a:rPr lang="en-US" sz="2400" dirty="0" smtClean="0"/>
              <a:t>formed:70</a:t>
            </a:r>
            <a:endParaRPr lang="en-US" sz="2400" dirty="0"/>
          </a:p>
          <a:p>
            <a:r>
              <a:rPr lang="en-US" sz="2400" dirty="0"/>
              <a:t>Total No. of Para professionals trained and deployed at village </a:t>
            </a:r>
            <a:r>
              <a:rPr lang="en-US" sz="2400" dirty="0" smtClean="0"/>
              <a:t>level:30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5257800"/>
            <a:ext cx="365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All cumulative figures required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51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8503056"/>
              </p:ext>
            </p:extLst>
          </p:nvPr>
        </p:nvGraphicFramePr>
        <p:xfrm>
          <a:off x="141667" y="99363"/>
          <a:ext cx="11872143" cy="3637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7963"/>
                <a:gridCol w="1949373"/>
                <a:gridCol w="937669"/>
                <a:gridCol w="1737450"/>
                <a:gridCol w="1361133"/>
                <a:gridCol w="1288555"/>
              </a:tblGrid>
              <a:tr h="13639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</a:t>
                      </a:r>
                      <a:r>
                        <a:rPr lang="en-US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43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trained on Livestock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no. of Producer groups</a:t>
                      </a:r>
                      <a:endParaRPr lang="en-US" sz="180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3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developed-Livestock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652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5718034"/>
              </p:ext>
            </p:extLst>
          </p:nvPr>
        </p:nvGraphicFramePr>
        <p:xfrm>
          <a:off x="128788" y="3799269"/>
          <a:ext cx="11885022" cy="2925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2066"/>
                <a:gridCol w="1184378"/>
                <a:gridCol w="989150"/>
                <a:gridCol w="2162801"/>
                <a:gridCol w="1386676"/>
                <a:gridCol w="1289951"/>
              </a:tblGrid>
              <a:tr h="761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given FY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8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Para-professionals identified at village level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3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Para-Professionals trained and deployed at village level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-No-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8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for Para-professionals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66800" y="6538912"/>
            <a:ext cx="2743200" cy="365125"/>
          </a:xfrm>
        </p:spPr>
        <p:txBody>
          <a:bodyPr/>
          <a:lstStyle/>
          <a:p>
            <a:fld id="{53CF84EA-AD85-418E-98E9-5082C4EC4D2A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58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16110" y="6104102"/>
            <a:ext cx="5186856" cy="422821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Awareness Meeting  on cattle raring by Joint Director Animal </a:t>
            </a:r>
            <a:r>
              <a:rPr lang="en-US" sz="1500" dirty="0" err="1" smtClean="0">
                <a:solidFill>
                  <a:schemeClr val="tx1"/>
                </a:solidFill>
              </a:rPr>
              <a:t>Husbendary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8" name="Picture 2" descr="C:\Documents and Settings\Jattu Trust\Desktop\Review\DSC_0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05" y="961700"/>
            <a:ext cx="6156046" cy="4934607"/>
          </a:xfrm>
          <a:prstGeom prst="rect">
            <a:avLst/>
          </a:prstGeom>
          <a:noFill/>
        </p:spPr>
      </p:pic>
      <p:pic>
        <p:nvPicPr>
          <p:cNvPr id="4099" name="Picture 3" descr="C:\Documents and Settings\Jattu Trust\Desktop\Review\DSC_0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5111" y="1057361"/>
            <a:ext cx="5346681" cy="4807411"/>
          </a:xfrm>
          <a:prstGeom prst="rect">
            <a:avLst/>
          </a:prstGeom>
          <a:noFill/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296798" y="61776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Gomata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Poojotsav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Jattu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Trust office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913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22098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Financial Progress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EB0B-B633-4008-B8E5-4BE8F3FCC23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1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14053660"/>
              </p:ext>
            </p:extLst>
          </p:nvPr>
        </p:nvGraphicFramePr>
        <p:xfrm>
          <a:off x="128788" y="85227"/>
          <a:ext cx="11900080" cy="6521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899"/>
                <a:gridCol w="1464984"/>
                <a:gridCol w="1239872"/>
                <a:gridCol w="1503157"/>
                <a:gridCol w="1380894"/>
                <a:gridCol w="1545108"/>
                <a:gridCol w="1659073"/>
                <a:gridCol w="1297093"/>
              </a:tblGrid>
              <a:tr h="139879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3000" b="1" i="1" u="sng" strike="noStrike" dirty="0">
                          <a:solidFill>
                            <a:schemeClr val="bg1"/>
                          </a:solidFill>
                          <a:effectLst/>
                        </a:rPr>
                        <a:t>Financial summary </a:t>
                      </a:r>
                      <a:endParaRPr lang="en-US" sz="3000" b="1" i="1" u="sng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3000" b="1" i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 Sanctioned amount: 5.61 </a:t>
                      </a:r>
                      <a:r>
                        <a:rPr lang="en-US" sz="3000" b="1" i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crores</a:t>
                      </a:r>
                      <a:endParaRPr lang="en-US" sz="3000" b="1" i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30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r>
                        <a:rPr lang="en-US" sz="3000" b="1" i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period of Project: </a:t>
                      </a:r>
                      <a:endParaRPr lang="en-US" sz="30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15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 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Total amount received till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Expenditure till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Closing Balance (as on 31st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2014)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Opening balance </a:t>
                      </a:r>
                      <a:r>
                        <a:rPr lang="en-US" sz="1700" u="none" strike="noStrike" dirty="0" smtClean="0">
                          <a:effectLst/>
                        </a:rPr>
                        <a:t>(on</a:t>
                      </a:r>
                      <a:r>
                        <a:rPr lang="en-US" sz="1700" u="none" strike="noStrike" baseline="0" dirty="0" smtClean="0">
                          <a:effectLst/>
                        </a:rPr>
                        <a:t> the first day of current quarter</a:t>
                      </a:r>
                      <a:r>
                        <a:rPr lang="en-US" sz="1700" u="none" strike="noStrike" dirty="0" smtClean="0">
                          <a:effectLst/>
                        </a:rPr>
                        <a:t>)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Receipts in the current </a:t>
                      </a:r>
                      <a:r>
                        <a:rPr lang="en-US" sz="1700" u="none" strike="noStrike" dirty="0" smtClean="0">
                          <a:effectLst/>
                        </a:rPr>
                        <a:t>quarter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Expenditure in the current quarter 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Closing Balance (as </a:t>
                      </a:r>
                      <a:r>
                        <a:rPr lang="en-US" sz="1200" u="none" strike="noStrike" dirty="0" smtClean="0">
                          <a:effectLst/>
                        </a:rPr>
                        <a:t>on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the last day of current quarter) Sept 2015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Central share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7786750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8223772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360003 (with bank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intrest</a:t>
                      </a:r>
                      <a:r>
                        <a:rPr lang="en-US" sz="1500" u="none" strike="noStrike" dirty="0" smtClean="0">
                          <a:effectLst/>
                        </a:rPr>
                        <a:t>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28777</a:t>
                      </a:r>
                    </a:p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With bank interest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22612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State share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772700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02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Beneficiary contribution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PIA contribution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02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Others(Interest)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24870</a:t>
                      </a:r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8584320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8223772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360003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28777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 22612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 gridSpan="8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189B-C128-4CBC-8441-BC67A64BA2C5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775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992" y="0"/>
            <a:ext cx="10515600" cy="1128825"/>
          </a:xfrm>
        </p:spPr>
        <p:txBody>
          <a:bodyPr>
            <a:normAutofit/>
          </a:bodyPr>
          <a:lstStyle/>
          <a:p>
            <a:r>
              <a:rPr lang="en-US" sz="3500" dirty="0" smtClean="0"/>
              <a:t>Detailed Financial Summary…As on </a:t>
            </a:r>
            <a:r>
              <a:rPr lang="en-US" sz="3500" dirty="0" err="1" smtClean="0"/>
              <a:t>Dt</a:t>
            </a:r>
            <a:r>
              <a:rPr lang="en-US" sz="3500" dirty="0" smtClean="0"/>
              <a:t> 30.09.2015</a:t>
            </a:r>
            <a:endParaRPr lang="en-US" sz="3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5246526"/>
              </p:ext>
            </p:extLst>
          </p:nvPr>
        </p:nvGraphicFramePr>
        <p:xfrm>
          <a:off x="200695" y="889850"/>
          <a:ext cx="11706897" cy="527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322"/>
                <a:gridCol w="1455313"/>
                <a:gridCol w="1854557"/>
                <a:gridCol w="1854558"/>
                <a:gridCol w="1506828"/>
                <a:gridCol w="1578735"/>
                <a:gridCol w="1107584"/>
              </a:tblGrid>
              <a:tr h="137995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Particulars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project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allocation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(INR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(X)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Cumulative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till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reporting quarter (A)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current reporting quarter (B)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Expenditure till now (T=A+B)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Total allocation P= (T/X)*100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 for the Next quarter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640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Inception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101970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136270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91%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 Building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 Building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14563200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4040926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4514691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Community Investment Support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34400000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4729372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5529372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 Management</a:t>
                      </a:r>
                      <a:endParaRPr lang="en-US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3105640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296275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324275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Monitoring &amp; Evaluation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1115000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497723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590223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2671680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1190129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1461146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green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80702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80702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2000" b="1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56105520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10937097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12636679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49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9050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Details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290A-FE0C-4BAA-9826-9DD587622EC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16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8763000" cy="70609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dirty="0" smtClean="0"/>
              <a:t>Training </a:t>
            </a:r>
            <a:r>
              <a:rPr lang="en-US" sz="4900" dirty="0"/>
              <a:t>Module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435280" cy="44253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95802989"/>
              </p:ext>
            </p:extLst>
          </p:nvPr>
        </p:nvGraphicFramePr>
        <p:xfrm>
          <a:off x="579549" y="1066801"/>
          <a:ext cx="11037195" cy="5552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9583"/>
                <a:gridCol w="3065172"/>
                <a:gridCol w="2292440"/>
              </a:tblGrid>
              <a:tr h="1068987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Name of the Theme on which module developed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Type of training module</a:t>
                      </a:r>
                    </a:p>
                    <a:p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Number/units developed so far</a:t>
                      </a:r>
                      <a:endParaRPr lang="en-US" sz="2200" b="1" dirty="0"/>
                    </a:p>
                  </a:txBody>
                  <a:tcPr/>
                </a:tc>
              </a:tr>
              <a:tr h="757314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TOT for CRP (grooming)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Annapurna model of agriculture practices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8573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Agriculture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</a:t>
                      </a:r>
                      <a:r>
                        <a:rPr lang="en-US" sz="2800" b="1" dirty="0" smtClean="0"/>
                        <a:t> “ </a:t>
                      </a:r>
                      <a:r>
                        <a:rPr lang="en-US" sz="1500" b="1" dirty="0" smtClean="0"/>
                        <a:t>and</a:t>
                      </a:r>
                      <a:r>
                        <a:rPr lang="en-US" sz="1500" b="1" baseline="0" dirty="0" smtClean="0"/>
                        <a:t> traditional agricultural practices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5632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Gender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62357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Community</a:t>
                      </a:r>
                      <a:r>
                        <a:rPr lang="en-US" sz="2000" b="0" baseline="0" dirty="0" smtClean="0"/>
                        <a:t> Institution building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Organization of </a:t>
                      </a:r>
                      <a:r>
                        <a:rPr lang="en-US" sz="1400" b="1" dirty="0" err="1" smtClean="0"/>
                        <a:t>pantala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sanghams</a:t>
                      </a:r>
                      <a:r>
                        <a:rPr lang="en-US" sz="1400" b="1" dirty="0" smtClean="0"/>
                        <a:t>.</a:t>
                      </a:r>
                      <a:r>
                        <a:rPr lang="en-US" sz="1400" b="1" baseline="0" dirty="0" smtClean="0"/>
                        <a:t> Rolls and responsibilities of office bearers / CRPs / C.Cs / P.M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Included in TOT</a:t>
                      </a:r>
                      <a:r>
                        <a:rPr lang="en-US" b="1" baseline="0" dirty="0" smtClean="0"/>
                        <a:t> for CRP module</a:t>
                      </a:r>
                      <a:endParaRPr lang="en-US" b="1" dirty="0"/>
                    </a:p>
                  </a:txBody>
                  <a:tcPr/>
                </a:tc>
              </a:tr>
              <a:tr h="597858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Training</a:t>
                      </a:r>
                      <a:r>
                        <a:rPr lang="en-US" sz="2000" b="0" baseline="0" dirty="0" smtClean="0"/>
                        <a:t> of PECs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Cashew processing and marketing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Hill brooms processing and marketing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Turmeric processing and marketing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</a:p>
                  </a:txBody>
                  <a:tcPr/>
                </a:tc>
              </a:tr>
              <a:tr h="47974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Natural Resource Management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B117-3B3D-4FE7-BCC8-879B7E853FD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5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2860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</a:t>
            </a:r>
            <a:r>
              <a:rPr lang="en-US" dirty="0" err="1" smtClean="0"/>
              <a:t>Mahila</a:t>
            </a:r>
            <a:r>
              <a:rPr lang="en-US" dirty="0" smtClean="0"/>
              <a:t> </a:t>
            </a:r>
            <a:r>
              <a:rPr lang="en-US" dirty="0" err="1" smtClean="0"/>
              <a:t>Kisan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A4DF-E4C1-4212-B39D-A00AD97A4E85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31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20987743"/>
              </p:ext>
            </p:extLst>
          </p:nvPr>
        </p:nvGraphicFramePr>
        <p:xfrm>
          <a:off x="528033" y="137347"/>
          <a:ext cx="11243257" cy="5840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502"/>
                <a:gridCol w="1496163"/>
                <a:gridCol w="3376065"/>
                <a:gridCol w="1408298"/>
                <a:gridCol w="2990229"/>
              </a:tblGrid>
              <a:tr h="1451041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members 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600" b="1" smtClean="0"/>
                        <a:t>Understanding on Traditional Agriculture</a:t>
                      </a:r>
                      <a:r>
                        <a:rPr lang="en-US" sz="1600" b="1" baseline="0" smtClean="0"/>
                        <a:t> and modern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1184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3162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PRPs</a:t>
                      </a:r>
                      <a:r>
                        <a:rPr lang="en-US" sz="1400" b="1" baseline="0" dirty="0" smtClean="0"/>
                        <a:t> + CRPs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smtClean="0"/>
                        <a:t>Natural Agricultural scientists</a:t>
                      </a:r>
                      <a:r>
                        <a:rPr lang="en-US" sz="1600" b="1" baseline="0" smtClean="0"/>
                        <a:t> and other Govt Institutions. Working on organic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smtClean="0"/>
                        <a:t>Non negotiables in organic agriculture practices.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Annapurna model of agriculture practices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214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 no. of Modules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 1184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:</a:t>
                      </a:r>
                      <a:r>
                        <a:rPr lang="en-US" sz="1700" b="1" baseline="0" dirty="0" smtClean="0"/>
                        <a:t> 3162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E587-6DAD-4647-941C-B9DC521176E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23622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CRPs/PRPs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0C8C8-F65F-4C43-96DF-63BE93A2F3E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30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91826552"/>
              </p:ext>
            </p:extLst>
          </p:nvPr>
        </p:nvGraphicFramePr>
        <p:xfrm>
          <a:off x="489397" y="304800"/>
          <a:ext cx="11320529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761"/>
                <a:gridCol w="1705051"/>
                <a:gridCol w="3018959"/>
                <a:gridCol w="1417978"/>
                <a:gridCol w="3010780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CRPs</a:t>
                      </a:r>
                      <a:r>
                        <a:rPr lang="en-US" sz="1700" b="1" baseline="0" dirty="0" smtClean="0"/>
                        <a:t>/PRPs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Understanding on traditional Agriculture and modern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144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Jattu</a:t>
                      </a:r>
                      <a:r>
                        <a:rPr lang="en-US" sz="1400" b="1" dirty="0" smtClean="0"/>
                        <a:t> Trust</a:t>
                      </a:r>
                      <a:r>
                        <a:rPr lang="en-US" sz="1400" b="1" baseline="0" dirty="0" smtClean="0"/>
                        <a:t> Executive Trustee, PM MKSP 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Natural Agricultural scientists</a:t>
                      </a:r>
                      <a:r>
                        <a:rPr lang="en-US" sz="1400" b="1" baseline="0" dirty="0" smtClean="0"/>
                        <a:t> and other Govt. institutions working on organic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Non </a:t>
                      </a:r>
                      <a:r>
                        <a:rPr lang="en-US" sz="1400" b="1" dirty="0" err="1" smtClean="0"/>
                        <a:t>negotiables</a:t>
                      </a:r>
                      <a:r>
                        <a:rPr lang="en-US" sz="1400" b="1" dirty="0" smtClean="0"/>
                        <a:t> in organic</a:t>
                      </a:r>
                      <a:r>
                        <a:rPr lang="en-US" sz="1400" b="1" baseline="0" dirty="0" smtClean="0"/>
                        <a:t>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Beneficiaries</a:t>
                      </a:r>
                      <a:r>
                        <a:rPr lang="en-US" sz="1400" b="1" baseline="0" dirty="0" smtClean="0"/>
                        <a:t> and Harmful insects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Annapurna model of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no. of Modules; 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</a:t>
                      </a:r>
                    </a:p>
                    <a:p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no. of days: 144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2CCA9-9FC9-4DE5-8197-40B41AB3494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19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5146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Project Staffs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3F65E-36C9-4D55-BE58-FC8873EB46A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84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12227628"/>
              </p:ext>
            </p:extLst>
          </p:nvPr>
        </p:nvGraphicFramePr>
        <p:xfrm>
          <a:off x="296213" y="304800"/>
          <a:ext cx="11487955" cy="5350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987"/>
                <a:gridCol w="1739900"/>
                <a:gridCol w="2425700"/>
                <a:gridCol w="1549400"/>
                <a:gridCol w="2055968"/>
              </a:tblGrid>
              <a:tr h="714531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No.</a:t>
                      </a:r>
                      <a:r>
                        <a:rPr lang="en-US" sz="1500" b="1" baseline="0" dirty="0" smtClean="0"/>
                        <a:t> </a:t>
                      </a:r>
                      <a:r>
                        <a:rPr lang="en-US" sz="1500" b="1" dirty="0" smtClean="0"/>
                        <a:t> of Project</a:t>
                      </a:r>
                      <a:r>
                        <a:rPr lang="en-US" sz="1500" b="1" baseline="0" dirty="0" smtClean="0"/>
                        <a:t> staffs </a:t>
                      </a:r>
                      <a:r>
                        <a:rPr lang="en-US" sz="15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Traditional and Modern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   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Class</a:t>
                      </a:r>
                      <a:r>
                        <a:rPr lang="en-US" sz="1600" b="1" baseline="0" dirty="0" smtClean="0"/>
                        <a:t> room training, field visit, and learning by doing 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 48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Jattu Trust</a:t>
                      </a:r>
                      <a:endParaRPr lang="en-US" sz="15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Natural </a:t>
                      </a:r>
                      <a:r>
                        <a:rPr lang="en-US" sz="1500" b="1" baseline="0" dirty="0" smtClean="0"/>
                        <a:t> Agriculture Scientists and other  Departments,  Institutions working on organic farming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Non </a:t>
                      </a:r>
                      <a:r>
                        <a:rPr lang="en-US" sz="1500" b="1" dirty="0" err="1" smtClean="0"/>
                        <a:t>negotiables</a:t>
                      </a:r>
                      <a:r>
                        <a:rPr lang="en-US" sz="1500" b="1" dirty="0" smtClean="0"/>
                        <a:t> in</a:t>
                      </a:r>
                      <a:r>
                        <a:rPr lang="en-US" sz="1500" b="1" baseline="0" dirty="0" smtClean="0"/>
                        <a:t> organic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Beneficiary and Harmful insects  in organic 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 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model of Agriculture practices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Institution building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</a:t>
                      </a:r>
                      <a:r>
                        <a:rPr lang="en-US" sz="1500" b="1" dirty="0" err="1" smtClean="0"/>
                        <a:t>pantala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sangham</a:t>
                      </a:r>
                      <a:r>
                        <a:rPr lang="en-US" sz="1500" b="1" baseline="0" dirty="0" smtClean="0"/>
                        <a:t> at village level, cluster level and project level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873-C7C1-41A2-9DF1-78F13F54369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53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3622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A249C-07BF-4170-A635-782C44DD58F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09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535039"/>
              </p:ext>
            </p:extLst>
          </p:nvPr>
        </p:nvGraphicFramePr>
        <p:xfrm>
          <a:off x="515153" y="1268544"/>
          <a:ext cx="11088711" cy="2224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5356"/>
                <a:gridCol w="2447719"/>
                <a:gridCol w="2723424"/>
                <a:gridCol w="2582212"/>
              </a:tblGrid>
              <a:tr h="88441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33997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  and 20% community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labour</a:t>
                      </a:r>
                      <a:r>
                        <a:rPr lang="en-US" sz="1500" u="none" strike="noStrike" dirty="0" smtClean="0">
                          <a:effectLst/>
                        </a:rPr>
                        <a:t> contribution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Trench around the Bunds 1.5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x1 width x depth</a:t>
                      </a:r>
                      <a:endParaRPr lang="en-US" sz="15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,Furrows with  seven feet gap ,Fruit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plants, Fencing around the bunds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1463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10241000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7868079"/>
              </p:ext>
            </p:extLst>
          </p:nvPr>
        </p:nvGraphicFramePr>
        <p:xfrm>
          <a:off x="569626" y="3747542"/>
          <a:ext cx="10969844" cy="2836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7535"/>
                <a:gridCol w="2422134"/>
                <a:gridCol w="2694956"/>
                <a:gridCol w="2555219"/>
              </a:tblGrid>
              <a:tr h="674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468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Water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tubs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608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126909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59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Convergence with agriculture Dept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Oil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engines, water carrying pipes and power </a:t>
                      </a:r>
                      <a:r>
                        <a:rPr lang="en-US" sz="1500" u="none" strike="noStrike" baseline="0" dirty="0" err="1" smtClean="0">
                          <a:effectLst/>
                        </a:rPr>
                        <a:t>weedors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.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oil engines, 175 pipes, 1Weedor, 1 Grass cutter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170240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468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Convergence with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Nabard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Solar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pump set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184348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46855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481497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52601" y="704539"/>
            <a:ext cx="210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Individual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7150" y="3312826"/>
            <a:ext cx="2037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Community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9ADC-436D-43CD-B534-3B1D766811B1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578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4298263"/>
          </a:xfrm>
        </p:spPr>
        <p:txBody>
          <a:bodyPr>
            <a:normAutofit/>
          </a:bodyPr>
          <a:lstStyle/>
          <a:p>
            <a:r>
              <a:rPr lang="en-US" dirty="0" smtClean="0"/>
              <a:t>Thanks…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F:\Desktop\Review\DSC_0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36" y="961681"/>
            <a:ext cx="11154726" cy="5486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90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2815</TotalTime>
  <Words>1628</Words>
  <Application>Microsoft Office PowerPoint</Application>
  <PresentationFormat>Custom</PresentationFormat>
  <Paragraphs>653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Name of Project:MKSP-NTFP-Annapurna ½ acre crop model Name of PIA: Jattu Trust</vt:lpstr>
      <vt:lpstr>Community institution architecture proposed for MKSP…</vt:lpstr>
      <vt:lpstr>Physical progress- SA/NTFP</vt:lpstr>
      <vt:lpstr>Physical progress-CRP creation-SA/NTFP/Livestock activities</vt:lpstr>
      <vt:lpstr>MKSP Progress</vt:lpstr>
      <vt:lpstr>Output measurement…</vt:lpstr>
      <vt:lpstr>Slide 7</vt:lpstr>
      <vt:lpstr>Slide 8</vt:lpstr>
      <vt:lpstr>Physical progress-Livestock activities</vt:lpstr>
      <vt:lpstr>Slide 10</vt:lpstr>
      <vt:lpstr>Slide 11</vt:lpstr>
      <vt:lpstr>Financial Progress</vt:lpstr>
      <vt:lpstr>Slide 13</vt:lpstr>
      <vt:lpstr>Detailed Financial Summary…As on Dt 30.09.2015</vt:lpstr>
      <vt:lpstr>Details</vt:lpstr>
      <vt:lpstr>Training Module Development</vt:lpstr>
      <vt:lpstr>Status of training of Mahila Kisan</vt:lpstr>
      <vt:lpstr>Slide 18</vt:lpstr>
      <vt:lpstr>Status of Training of CRPs/PRPs</vt:lpstr>
      <vt:lpstr>Slide 20</vt:lpstr>
      <vt:lpstr>Status of training of Project Staffs</vt:lpstr>
      <vt:lpstr>Slide 22</vt:lpstr>
      <vt:lpstr>Physical asset creation</vt:lpstr>
      <vt:lpstr>Physical asset creation</vt:lpstr>
      <vt:lpstr>Thanks…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 Asus</cp:lastModifiedBy>
  <cp:revision>187</cp:revision>
  <dcterms:created xsi:type="dcterms:W3CDTF">2014-05-23T05:08:55Z</dcterms:created>
  <dcterms:modified xsi:type="dcterms:W3CDTF">2016-07-15T11:03:18Z</dcterms:modified>
</cp:coreProperties>
</file>